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87" r:id="rId2"/>
    <p:sldId id="257" r:id="rId3"/>
    <p:sldId id="289" r:id="rId4"/>
    <p:sldId id="259" r:id="rId5"/>
    <p:sldId id="261" r:id="rId6"/>
    <p:sldId id="264" r:id="rId7"/>
    <p:sldId id="293" r:id="rId8"/>
    <p:sldId id="292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9277"/>
    <a:srgbClr val="A5C0A4"/>
    <a:srgbClr val="865B3E"/>
    <a:srgbClr val="F29A5B"/>
    <a:srgbClr val="C8D85B"/>
    <a:srgbClr val="9AA4C1"/>
    <a:srgbClr val="85AA84"/>
    <a:srgbClr val="F0893C"/>
    <a:srgbClr val="A6C0A4"/>
    <a:srgbClr val="B092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03" autoAdjust="0"/>
    <p:restoredTop sz="94414" autoAdjust="0"/>
  </p:normalViewPr>
  <p:slideViewPr>
    <p:cSldViewPr snapToGrid="0" showGuides="1">
      <p:cViewPr varScale="1">
        <p:scale>
          <a:sx n="84" d="100"/>
          <a:sy n="84" d="100"/>
        </p:scale>
        <p:origin x="590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83068A-753F-47ED-95DE-D06E5578E574}" type="datetimeFigureOut">
              <a:rPr lang="zh-CN" altLang="en-US" smtClean="0"/>
              <a:t>2020/9/26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F164E-D685-493E-AF07-0CE742DE1F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7533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cxnSp>
        <p:nvCxnSpPr>
          <p:cNvPr id="15" name="直接连接符 14"/>
          <p:cNvCxnSpPr/>
          <p:nvPr userDrawn="1"/>
        </p:nvCxnSpPr>
        <p:spPr>
          <a:xfrm>
            <a:off x="0" y="761332"/>
            <a:ext cx="12192000" cy="0"/>
          </a:xfrm>
          <a:prstGeom prst="line">
            <a:avLst/>
          </a:prstGeom>
          <a:ln>
            <a:solidFill>
              <a:srgbClr val="9F7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椭圆 15"/>
          <p:cNvSpPr/>
          <p:nvPr userDrawn="1"/>
        </p:nvSpPr>
        <p:spPr>
          <a:xfrm>
            <a:off x="5933321" y="633664"/>
            <a:ext cx="258010" cy="258010"/>
          </a:xfrm>
          <a:prstGeom prst="ellipse">
            <a:avLst/>
          </a:prstGeom>
          <a:solidFill>
            <a:srgbClr val="865B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 userDrawn="1"/>
        </p:nvSpPr>
        <p:spPr>
          <a:xfrm>
            <a:off x="6307136" y="667419"/>
            <a:ext cx="190500" cy="190500"/>
          </a:xfrm>
          <a:prstGeom prst="ellipse">
            <a:avLst/>
          </a:prstGeom>
          <a:solidFill>
            <a:srgbClr val="865B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 userDrawn="1"/>
        </p:nvSpPr>
        <p:spPr>
          <a:xfrm>
            <a:off x="5627017" y="667419"/>
            <a:ext cx="190500" cy="190500"/>
          </a:xfrm>
          <a:prstGeom prst="ellipse">
            <a:avLst/>
          </a:prstGeom>
          <a:solidFill>
            <a:srgbClr val="865B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40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2020/9/26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9053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2020/9/26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30976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6BC15-B161-4C75-9B3A-128C91250747}" type="datetimeFigureOut">
              <a:rPr lang="zh-CN" altLang="en-US" smtClean="0"/>
              <a:t>2020/9/26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B4E113-1DE2-475C-BE03-FB3C594330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4212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473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989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2020/9/26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4315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2020/9/26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3642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2020/9/26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157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2020/9/26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2690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2020/9/26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7042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2020/9/26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1770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4706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read.tn.edu.tw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" y="42204"/>
            <a:ext cx="15450095" cy="6334539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1881807" y="4273924"/>
            <a:ext cx="6416625" cy="2113623"/>
            <a:chOff x="4805169" y="3003803"/>
            <a:chExt cx="2581661" cy="850394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1491" y="3022091"/>
              <a:ext cx="509017" cy="813818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5169" y="3003803"/>
              <a:ext cx="2581661" cy="850394"/>
            </a:xfrm>
            <a:prstGeom prst="rect">
              <a:avLst/>
            </a:prstGeom>
          </p:spPr>
        </p:pic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042" y="3732325"/>
            <a:ext cx="1221693" cy="195324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518" y="379335"/>
            <a:ext cx="2584188" cy="647866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7312"/>
            <a:ext cx="12192000" cy="3980688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2557670" y="2356844"/>
            <a:ext cx="78593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b="1" dirty="0" smtClean="0">
                <a:solidFill>
                  <a:srgbClr val="865B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布可星球使用方法介紹</a:t>
            </a:r>
            <a:endParaRPr lang="zh-CN" altLang="en-US" sz="5400" b="1" dirty="0">
              <a:solidFill>
                <a:srgbClr val="865B3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003118" y="3315384"/>
            <a:ext cx="4185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4000" b="1">
                <a:solidFill>
                  <a:srgbClr val="865B3E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TW" altLang="en-US" sz="2400" b="0" dirty="0"/>
              <a:t>臺</a:t>
            </a:r>
            <a:r>
              <a:rPr lang="zh-TW" altLang="en-US" sz="2400" b="0" dirty="0" smtClean="0"/>
              <a:t>南市立南寧高級中學圖書館</a:t>
            </a:r>
            <a:endParaRPr lang="zh-CN" alt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622468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45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字方塊 10"/>
          <p:cNvSpPr txBox="1"/>
          <p:nvPr/>
        </p:nvSpPr>
        <p:spPr>
          <a:xfrm>
            <a:off x="1232452" y="119270"/>
            <a:ext cx="98794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latin typeface="思源黑体 CN Regular" panose="020B0500000000000000" pitchFamily="34" charset="-128"/>
                <a:ea typeface="思源黑体 CN Regular" panose="020B0500000000000000" pitchFamily="34" charset="-128"/>
              </a:rPr>
              <a:t>依照以下順序操作：打開瀏覽器；</a:t>
            </a:r>
            <a:r>
              <a:rPr lang="en-US" altLang="zh-TW" sz="3600" dirty="0" smtClean="0">
                <a:latin typeface="思源黑体 CN Regular" panose="020B0500000000000000" pitchFamily="34" charset="-128"/>
                <a:ea typeface="思源黑体 CN Regular" panose="020B0500000000000000" pitchFamily="34" charset="-128"/>
              </a:rPr>
              <a:t>1.</a:t>
            </a:r>
            <a:r>
              <a:rPr lang="zh-TW" altLang="en-US" sz="3600" dirty="0" smtClean="0">
                <a:latin typeface="思源黑体 CN Regular" panose="020B0500000000000000" pitchFamily="34" charset="-128"/>
                <a:ea typeface="思源黑体 CN Regular" panose="020B0500000000000000" pitchFamily="34" charset="-128"/>
              </a:rPr>
              <a:t>輸入學校網址</a:t>
            </a:r>
            <a:r>
              <a:rPr lang="zh-TW" altLang="en-US" sz="3600" dirty="0" smtClean="0">
                <a:latin typeface="思源黑体 CN Regular" panose="020B0500000000000000" pitchFamily="34" charset="-128"/>
                <a:ea typeface="思源黑体 CN Regular" panose="020B0500000000000000" pitchFamily="34" charset="-128"/>
              </a:rPr>
              <a:t>→</a:t>
            </a:r>
            <a:r>
              <a:rPr lang="en-US" altLang="zh-TW" sz="3600" dirty="0" smtClean="0">
                <a:latin typeface="思源黑体 CN Regular" panose="020B0500000000000000" pitchFamily="34" charset="-128"/>
                <a:ea typeface="思源黑体 CN Regular" panose="020B0500000000000000" pitchFamily="34" charset="-128"/>
              </a:rPr>
              <a:t>2.</a:t>
            </a:r>
            <a:r>
              <a:rPr lang="zh-TW" altLang="en-US" sz="3600" dirty="0" smtClean="0">
                <a:latin typeface="思源黑体 CN Regular" panose="020B0500000000000000" pitchFamily="34" charset="-128"/>
                <a:ea typeface="思源黑体 CN Regular" panose="020B0500000000000000" pitchFamily="34" charset="-128"/>
              </a:rPr>
              <a:t>點選布可</a:t>
            </a:r>
            <a:r>
              <a:rPr lang="zh-TW" altLang="en-US" sz="3600" dirty="0" smtClean="0">
                <a:latin typeface="思源黑体 CN Regular" panose="020B0500000000000000" pitchFamily="34" charset="-128"/>
                <a:ea typeface="思源黑体 CN Regular" panose="020B0500000000000000" pitchFamily="34" charset="-128"/>
              </a:rPr>
              <a:t>星球 </a:t>
            </a:r>
            <a:r>
              <a:rPr lang="en-US" altLang="zh-TW" sz="3600" dirty="0" smtClean="0">
                <a:latin typeface="思源黑体 CN Regular" panose="020B0500000000000000" pitchFamily="34" charset="-128"/>
                <a:ea typeface="思源黑体 CN Regular" panose="020B0500000000000000" pitchFamily="34" charset="-128"/>
              </a:rPr>
              <a:t>(</a:t>
            </a:r>
            <a:r>
              <a:rPr lang="zh-TW" altLang="en-US" sz="3600" dirty="0" smtClean="0">
                <a:latin typeface="思源黑体 CN Regular" panose="020B0500000000000000" pitchFamily="34" charset="-128"/>
                <a:ea typeface="思源黑体 CN Regular" panose="020B0500000000000000" pitchFamily="34" charset="-128"/>
              </a:rPr>
              <a:t>或直接搜尋「布可星球」</a:t>
            </a:r>
            <a:r>
              <a:rPr lang="en-US" altLang="zh-TW" sz="3600" dirty="0" smtClean="0">
                <a:latin typeface="思源黑体 CN Regular" panose="020B0500000000000000" pitchFamily="34" charset="-128"/>
                <a:ea typeface="思源黑体 CN Regular" panose="020B0500000000000000" pitchFamily="34" charset="-128"/>
              </a:rPr>
              <a:t>)</a:t>
            </a:r>
          </a:p>
          <a:p>
            <a:r>
              <a:rPr lang="en-US" altLang="zh-TW" sz="3600" dirty="0" smtClean="0">
                <a:latin typeface="思源黑体 CN Regular" panose="020B0500000000000000" pitchFamily="34" charset="-128"/>
                <a:ea typeface="思源黑体 CN Regular" panose="020B0500000000000000" pitchFamily="34" charset="-128"/>
              </a:rPr>
              <a:t>3.</a:t>
            </a:r>
            <a:r>
              <a:rPr lang="zh-TW" altLang="en-US" sz="3600" dirty="0" smtClean="0">
                <a:latin typeface="思源黑体 CN Regular" panose="020B0500000000000000" pitchFamily="34" charset="-128"/>
                <a:ea typeface="思源黑体 CN Regular" panose="020B0500000000000000" pitchFamily="34" charset="-128"/>
              </a:rPr>
              <a:t>網址如下：</a:t>
            </a:r>
            <a:endParaRPr lang="zh-TW" altLang="en-US" sz="3600" dirty="0">
              <a:latin typeface="思源黑体 CN Regular" panose="020B0500000000000000" pitchFamily="34" charset="-128"/>
              <a:ea typeface="思源黑体 CN Regular" panose="020B0500000000000000" pitchFamily="34" charset="-128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2553077" y="1729211"/>
            <a:ext cx="77950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https://read.tn.edu.tw/</a:t>
            </a:r>
            <a:endParaRPr lang="zh-TW" altLang="en-US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圖片 2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452" y="2537607"/>
            <a:ext cx="10058400" cy="398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3864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183" y="1930399"/>
            <a:ext cx="4572000" cy="4104861"/>
          </a:xfrm>
          <a:prstGeom prst="rect">
            <a:avLst/>
          </a:prstGeom>
        </p:spPr>
      </p:pic>
      <p:pic>
        <p:nvPicPr>
          <p:cNvPr id="2" name="Picture 2" descr="2531170_162158900000_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80"/>
          <a:stretch>
            <a:fillRect/>
          </a:stretch>
        </p:blipFill>
        <p:spPr bwMode="auto">
          <a:xfrm>
            <a:off x="-1290074" y="-914400"/>
            <a:ext cx="9378513" cy="88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7215810" y="1222513"/>
            <a:ext cx="4701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 smtClean="0">
                <a:latin typeface="思源黑体 CN Regular" panose="020B0500000000000000" pitchFamily="34" charset="-128"/>
                <a:ea typeface="思源黑体 CN Regular" panose="020B0500000000000000" pitchFamily="34" charset="-128"/>
              </a:rPr>
              <a:t>4.</a:t>
            </a:r>
            <a:r>
              <a:rPr lang="zh-TW" altLang="en-US" sz="4000" dirty="0" smtClean="0">
                <a:latin typeface="思源黑体 CN Regular" panose="020B0500000000000000" pitchFamily="34" charset="-128"/>
                <a:ea typeface="思源黑体 CN Regular" panose="020B0500000000000000" pitchFamily="34" charset="-128"/>
              </a:rPr>
              <a:t>點選</a:t>
            </a:r>
            <a:r>
              <a:rPr lang="en-US" altLang="zh-TW" sz="4000" dirty="0" err="1" smtClean="0">
                <a:latin typeface="思源黑体 CN Regular" panose="020B0500000000000000" pitchFamily="34" charset="-128"/>
                <a:ea typeface="思源黑体 CN Regular" panose="020B0500000000000000" pitchFamily="34" charset="-128"/>
              </a:rPr>
              <a:t>OpenID</a:t>
            </a:r>
            <a:r>
              <a:rPr lang="zh-TW" altLang="en-US" sz="4000" dirty="0" smtClean="0">
                <a:latin typeface="思源黑体 CN Regular" panose="020B0500000000000000" pitchFamily="34" charset="-128"/>
                <a:ea typeface="思源黑体 CN Regular" panose="020B0500000000000000" pitchFamily="34" charset="-128"/>
              </a:rPr>
              <a:t>帳號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4167623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964" y="1683945"/>
            <a:ext cx="7673564" cy="5174055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2108486" y="188842"/>
            <a:ext cx="8458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>
                <a:latin typeface="思源黑体 CN Regular" panose="020B0500000000000000" pitchFamily="34" charset="-128"/>
                <a:ea typeface="思源黑体 CN Regular" panose="020B0500000000000000" pitchFamily="34" charset="-128"/>
              </a:rPr>
              <a:t>5.</a:t>
            </a:r>
            <a:r>
              <a:rPr lang="zh-TW" altLang="en-US" sz="3200" dirty="0" smtClean="0">
                <a:latin typeface="思源黑体 CN Regular" panose="020B0500000000000000" pitchFamily="34" charset="-128"/>
                <a:ea typeface="思源黑体 CN Regular" panose="020B0500000000000000" pitchFamily="34" charset="-128"/>
              </a:rPr>
              <a:t>依序輸入學生帳號</a:t>
            </a:r>
            <a:r>
              <a:rPr lang="en-US" altLang="zh-TW" sz="3200" dirty="0" smtClean="0">
                <a:latin typeface="思源黑体 CN Regular" panose="020B0500000000000000" pitchFamily="34" charset="-128"/>
                <a:ea typeface="思源黑体 CN Regular" panose="020B0500000000000000" pitchFamily="34" charset="-128"/>
              </a:rPr>
              <a:t>(</a:t>
            </a:r>
            <a:r>
              <a:rPr lang="en-US" altLang="zh-TW" sz="3200" dirty="0" err="1" smtClean="0">
                <a:latin typeface="思源黑体 CN Regular" panose="020B0500000000000000" pitchFamily="34" charset="-128"/>
                <a:ea typeface="思源黑体 CN Regular" panose="020B0500000000000000" pitchFamily="34" charset="-128"/>
              </a:rPr>
              <a:t>st</a:t>
            </a:r>
            <a:r>
              <a:rPr lang="zh-TW" altLang="en-US" sz="3200" dirty="0" smtClean="0">
                <a:latin typeface="思源黑体 CN Regular" panose="020B0500000000000000" pitchFamily="34" charset="-128"/>
                <a:ea typeface="思源黑体 CN Regular" panose="020B0500000000000000" pitchFamily="34" charset="-128"/>
              </a:rPr>
              <a:t>和七位數字</a:t>
            </a:r>
            <a:r>
              <a:rPr lang="en-US" altLang="zh-TW" sz="3200" dirty="0" smtClean="0">
                <a:latin typeface="思源黑体 CN Regular" panose="020B0500000000000000" pitchFamily="34" charset="-128"/>
                <a:ea typeface="思源黑体 CN Regular" panose="020B0500000000000000" pitchFamily="34" charset="-128"/>
              </a:rPr>
              <a:t>)</a:t>
            </a:r>
            <a:endParaRPr lang="zh-TW" altLang="en-US" sz="3200" dirty="0">
              <a:latin typeface="思源黑体 CN Regular" panose="020B0500000000000000" pitchFamily="34" charset="-128"/>
              <a:ea typeface="思源黑体 CN Regular" panose="020B0500000000000000" pitchFamily="34" charset="-128"/>
            </a:endParaRPr>
          </a:p>
          <a:p>
            <a:r>
              <a:rPr lang="en-US" altLang="zh-TW" sz="3200" dirty="0" smtClean="0">
                <a:latin typeface="思源黑体 CN Regular" panose="020B0500000000000000" pitchFamily="34" charset="-128"/>
                <a:ea typeface="思源黑体 CN Regular" panose="020B0500000000000000" pitchFamily="34" charset="-128"/>
              </a:rPr>
              <a:t>6.</a:t>
            </a:r>
            <a:r>
              <a:rPr lang="zh-TW" altLang="en-US" sz="3200" dirty="0" smtClean="0">
                <a:latin typeface="思源黑体 CN Regular" panose="020B0500000000000000" pitchFamily="34" charset="-128"/>
                <a:ea typeface="思源黑体 CN Regular" panose="020B0500000000000000" pitchFamily="34" charset="-128"/>
              </a:rPr>
              <a:t>輸入學生密碼</a:t>
            </a:r>
            <a:endParaRPr lang="en-US" altLang="zh-TW" sz="3200" dirty="0" smtClean="0">
              <a:latin typeface="思源黑体 CN Regular" panose="020B0500000000000000" pitchFamily="34" charset="-128"/>
              <a:ea typeface="思源黑体 CN Regular" panose="020B0500000000000000" pitchFamily="34" charset="-128"/>
            </a:endParaRPr>
          </a:p>
          <a:p>
            <a:r>
              <a:rPr lang="en-US" altLang="zh-TW" sz="3200" dirty="0" smtClean="0">
                <a:latin typeface="思源黑体 CN Regular" panose="020B0500000000000000" pitchFamily="34" charset="-128"/>
                <a:ea typeface="思源黑体 CN Regular" panose="020B0500000000000000" pitchFamily="34" charset="-128"/>
              </a:rPr>
              <a:t>7.</a:t>
            </a:r>
            <a:r>
              <a:rPr lang="zh-TW" altLang="en-US" sz="3200" dirty="0" smtClean="0">
                <a:latin typeface="思源黑体 CN Regular" panose="020B0500000000000000" pitchFamily="34" charset="-128"/>
                <a:ea typeface="思源黑体 CN Regular" panose="020B0500000000000000" pitchFamily="34" charset="-128"/>
              </a:rPr>
              <a:t>點選下一步</a:t>
            </a:r>
            <a:endParaRPr lang="zh-TW" altLang="en-US" sz="3200" dirty="0">
              <a:latin typeface="思源黑体 CN Regular" panose="020B0500000000000000" pitchFamily="34" charset="-128"/>
              <a:ea typeface="思源黑体 CN Regular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9088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731" y="1041886"/>
            <a:ext cx="7029458" cy="4911653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2634731" y="168965"/>
            <a:ext cx="70294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>
                <a:latin typeface="思源黑体 CN Regular" panose="020B0500000000000000" pitchFamily="34" charset="-128"/>
                <a:ea typeface="思源黑体 CN Regular" panose="020B0500000000000000" pitchFamily="34" charset="-128"/>
              </a:rPr>
              <a:t>8.</a:t>
            </a:r>
            <a:r>
              <a:rPr lang="zh-TW" altLang="en-US" sz="3200" dirty="0" smtClean="0">
                <a:latin typeface="思源黑体 CN Regular" panose="020B0500000000000000" pitchFamily="34" charset="-128"/>
                <a:ea typeface="思源黑体 CN Regular" panose="020B0500000000000000" pitchFamily="34" charset="-128"/>
              </a:rPr>
              <a:t>確定是自己的帳號及姓名後點選登入</a:t>
            </a:r>
            <a:endParaRPr lang="zh-TW" altLang="en-US" sz="3200" dirty="0">
              <a:latin typeface="思源黑体 CN Regular" panose="020B0500000000000000" pitchFamily="34" charset="-128"/>
              <a:ea typeface="思源黑体 CN Regular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82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1850170" y="2682505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063485" y="181577"/>
            <a:ext cx="100683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 smtClean="0">
                <a:latin typeface="思源黑体 CN Regular" panose="020B0500000000000000" pitchFamily="34" charset="-128"/>
                <a:ea typeface="思源黑体 CN Regular" panose="020B0500000000000000" pitchFamily="34" charset="-128"/>
              </a:rPr>
              <a:t>9.</a:t>
            </a:r>
            <a:r>
              <a:rPr lang="zh-TW" altLang="en-US" sz="3600" dirty="0" smtClean="0">
                <a:latin typeface="思源黑体 CN Regular" panose="020B0500000000000000" pitchFamily="34" charset="-128"/>
                <a:ea typeface="思源黑体 CN Regular" panose="020B0500000000000000" pitchFamily="34" charset="-128"/>
              </a:rPr>
              <a:t>點選布可能量</a:t>
            </a:r>
            <a:endParaRPr lang="en-US" altLang="zh-TW" sz="3600" dirty="0" smtClean="0">
              <a:latin typeface="思源黑体 CN Regular" panose="020B0500000000000000" pitchFamily="34" charset="-128"/>
              <a:ea typeface="思源黑体 CN Regular" panose="020B0500000000000000" pitchFamily="34" charset="-128"/>
            </a:endParaRPr>
          </a:p>
          <a:p>
            <a:r>
              <a:rPr lang="en-US" altLang="zh-TW" sz="3600" dirty="0" smtClean="0">
                <a:latin typeface="思源黑体 CN Regular" panose="020B0500000000000000" pitchFamily="34" charset="-128"/>
                <a:ea typeface="思源黑体 CN Regular" panose="020B0500000000000000" pitchFamily="34" charset="-128"/>
              </a:rPr>
              <a:t>10.</a:t>
            </a:r>
            <a:r>
              <a:rPr lang="zh-TW" altLang="en-US" sz="3600" dirty="0" smtClean="0">
                <a:latin typeface="思源黑体 CN Regular" panose="020B0500000000000000" pitchFamily="34" charset="-128"/>
                <a:ea typeface="思源黑体 CN Regular" panose="020B0500000000000000" pitchFamily="34" charset="-128"/>
              </a:rPr>
              <a:t>點選推薦布可</a:t>
            </a:r>
            <a:endParaRPr lang="zh-TW" altLang="en-US" sz="3600" dirty="0">
              <a:latin typeface="思源黑体 CN Regular" panose="020B0500000000000000" pitchFamily="34" charset="-128"/>
              <a:ea typeface="思源黑体 CN Regular" panose="020B0500000000000000" pitchFamily="34" charset="-128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238" y="1377118"/>
            <a:ext cx="9726831" cy="548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249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111" y="1376729"/>
            <a:ext cx="7514646" cy="5481271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669111" y="432209"/>
            <a:ext cx="924405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dirty="0" smtClean="0">
                <a:latin typeface="思源黑体 CN Regular" panose="020B0500000000000000" pitchFamily="34" charset="-128"/>
                <a:ea typeface="思源黑体 CN Regular" panose="020B0500000000000000" pitchFamily="34" charset="-128"/>
              </a:rPr>
              <a:t>11.</a:t>
            </a:r>
            <a:r>
              <a:rPr lang="zh-TW" altLang="en-US" sz="2800" dirty="0" smtClean="0">
                <a:latin typeface="思源黑体 CN Regular" panose="020B0500000000000000" pitchFamily="34" charset="-128"/>
                <a:ea typeface="思源黑体 CN Regular" panose="020B0500000000000000" pitchFamily="34" charset="-128"/>
              </a:rPr>
              <a:t>認真讀完書籍後，可以點選開始挖掘，題目共有十題，</a:t>
            </a:r>
            <a:endParaRPr lang="en-US" altLang="zh-TW" sz="2800" dirty="0" smtClean="0">
              <a:latin typeface="思源黑体 CN Regular" panose="020B0500000000000000" pitchFamily="34" charset="-128"/>
              <a:ea typeface="思源黑体 CN Regular" panose="020B0500000000000000" pitchFamily="34" charset="-128"/>
            </a:endParaRPr>
          </a:p>
          <a:p>
            <a:r>
              <a:rPr lang="zh-TW" altLang="en-US" sz="2800" dirty="0">
                <a:latin typeface="思源黑体 CN Regular" panose="020B0500000000000000" pitchFamily="34" charset="-128"/>
                <a:ea typeface="思源黑体 CN Regular" panose="020B0500000000000000" pitchFamily="34" charset="-128"/>
              </a:rPr>
              <a:t> </a:t>
            </a:r>
            <a:r>
              <a:rPr lang="zh-TW" altLang="en-US" sz="2800" dirty="0" smtClean="0">
                <a:latin typeface="思源黑体 CN Regular" panose="020B0500000000000000" pitchFamily="34" charset="-128"/>
                <a:ea typeface="思源黑体 CN Regular" panose="020B0500000000000000" pitchFamily="34" charset="-128"/>
              </a:rPr>
              <a:t>     要答對八題才算成功</a:t>
            </a:r>
            <a:r>
              <a:rPr lang="zh-TW" altLang="en-US" sz="2800" smtClean="0">
                <a:latin typeface="思源黑体 CN Regular" panose="020B0500000000000000" pitchFamily="34" charset="-128"/>
                <a:ea typeface="思源黑体 CN Regular" panose="020B0500000000000000" pitchFamily="34" charset="-128"/>
              </a:rPr>
              <a:t>哦！歡迎家人一起共讀！</a:t>
            </a:r>
            <a:endParaRPr lang="zh-TW" altLang="en-US" sz="2800" dirty="0">
              <a:latin typeface="思源黑体 CN Regular" panose="020B0500000000000000" pitchFamily="34" charset="-128"/>
              <a:ea typeface="思源黑体 CN Regular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14252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854765" y="32123"/>
            <a:ext cx="50321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5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注意事項如下：</a:t>
            </a:r>
            <a:endParaRPr lang="zh-CN" altLang="en-US" sz="5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854765" y="909286"/>
            <a:ext cx="9720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 smtClean="0">
                <a:latin typeface="思源黑体 CN Regular" panose="020B0500000000000000" pitchFamily="34" charset="-128"/>
                <a:ea typeface="思源黑体 CN Regular" panose="020B0500000000000000" pitchFamily="34" charset="-128"/>
              </a:rPr>
              <a:t>1.</a:t>
            </a:r>
            <a:r>
              <a:rPr lang="zh-TW" altLang="en-US" sz="3600" dirty="0" smtClean="0">
                <a:latin typeface="思源黑体 CN Regular" panose="020B0500000000000000" pitchFamily="34" charset="-128"/>
                <a:ea typeface="思源黑体 CN Regular" panose="020B0500000000000000" pitchFamily="34" charset="-128"/>
              </a:rPr>
              <a:t>先要找到你要挖角的這本圖書名稱或</a:t>
            </a:r>
            <a:r>
              <a:rPr lang="en-US" altLang="zh-TW" sz="3600" dirty="0" smtClean="0">
                <a:latin typeface="思源黑体 CN Regular" panose="020B0500000000000000" pitchFamily="34" charset="-128"/>
                <a:ea typeface="思源黑体 CN Regular" panose="020B0500000000000000" pitchFamily="34" charset="-128"/>
              </a:rPr>
              <a:t>ISBN</a:t>
            </a:r>
            <a:r>
              <a:rPr lang="zh-TW" altLang="en-US" sz="3600" dirty="0" smtClean="0">
                <a:latin typeface="思源黑体 CN Regular" panose="020B0500000000000000" pitchFamily="34" charset="-128"/>
                <a:ea typeface="思源黑体 CN Regular" panose="020B0500000000000000" pitchFamily="34" charset="-128"/>
              </a:rPr>
              <a:t>碼</a:t>
            </a:r>
            <a:endParaRPr lang="zh-TW" altLang="en-US" sz="3600" dirty="0">
              <a:latin typeface="思源黑体 CN Regular" panose="020B0500000000000000" pitchFamily="34" charset="-128"/>
              <a:ea typeface="思源黑体 CN Regular" panose="020B0500000000000000" pitchFamily="34" charset="-128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872833" y="1509451"/>
            <a:ext cx="9720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 smtClean="0">
                <a:latin typeface="思源黑体 CN Regular" panose="020B0500000000000000" pitchFamily="34" charset="-128"/>
                <a:ea typeface="思源黑体 CN Regular" panose="020B0500000000000000" pitchFamily="34" charset="-128"/>
              </a:rPr>
              <a:t>2.</a:t>
            </a:r>
            <a:r>
              <a:rPr lang="zh-TW" altLang="en-US" sz="3600" dirty="0" smtClean="0">
                <a:latin typeface="思源黑体 CN Regular" panose="020B0500000000000000" pitchFamily="34" charset="-128"/>
                <a:ea typeface="思源黑体 CN Regular" panose="020B0500000000000000" pitchFamily="34" charset="-128"/>
              </a:rPr>
              <a:t>到學校圖書室或當地圖書館借閱此書</a:t>
            </a:r>
            <a:endParaRPr lang="zh-TW" altLang="en-US" sz="3600" dirty="0">
              <a:latin typeface="思源黑体 CN Regular" panose="020B0500000000000000" pitchFamily="34" charset="-128"/>
              <a:ea typeface="思源黑体 CN Regular" panose="020B0500000000000000" pitchFamily="34" charset="-128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854765" y="2098522"/>
            <a:ext cx="9720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 smtClean="0">
                <a:latin typeface="思源黑体 CN Regular" panose="020B0500000000000000" pitchFamily="34" charset="-128"/>
                <a:ea typeface="思源黑体 CN Regular" panose="020B0500000000000000" pitchFamily="34" charset="-128"/>
              </a:rPr>
              <a:t>3.</a:t>
            </a:r>
            <a:r>
              <a:rPr lang="zh-TW" altLang="en-US" sz="3600" dirty="0" smtClean="0">
                <a:latin typeface="思源黑体 CN Regular" panose="020B0500000000000000" pitchFamily="34" charset="-128"/>
                <a:ea typeface="思源黑体 CN Regular" panose="020B0500000000000000" pitchFamily="34" charset="-128"/>
              </a:rPr>
              <a:t>認真讀完書籍後回布可星球找到書籍開始挖掘</a:t>
            </a:r>
            <a:endParaRPr lang="zh-TW" altLang="en-US" sz="3600" dirty="0">
              <a:latin typeface="思源黑体 CN Regular" panose="020B0500000000000000" pitchFamily="34" charset="-128"/>
              <a:ea typeface="思源黑体 CN Regular" panose="020B0500000000000000" pitchFamily="34" charset="-128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872833" y="2696924"/>
            <a:ext cx="11163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 smtClean="0">
                <a:latin typeface="思源黑体 CN Regular" panose="020B0500000000000000" pitchFamily="34" charset="-128"/>
                <a:ea typeface="思源黑体 CN Regular" panose="020B0500000000000000" pitchFamily="34" charset="-128"/>
              </a:rPr>
              <a:t>4.</a:t>
            </a:r>
            <a:r>
              <a:rPr lang="zh-TW" altLang="en-US" sz="3600" dirty="0" smtClean="0">
                <a:latin typeface="思源黑体 CN Regular" panose="020B0500000000000000" pitchFamily="34" charset="-128"/>
                <a:ea typeface="思源黑体 CN Regular" panose="020B0500000000000000" pitchFamily="34" charset="-128"/>
              </a:rPr>
              <a:t>挖掘時，題目總共有十題，要答對八題才算挖掘成功</a:t>
            </a:r>
            <a:endParaRPr lang="zh-TW" altLang="en-US" sz="3600" dirty="0">
              <a:latin typeface="思源黑体 CN Regular" panose="020B0500000000000000" pitchFamily="34" charset="-128"/>
              <a:ea typeface="思源黑体 CN Regular" panose="020B0500000000000000" pitchFamily="34" charset="-128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854765" y="3290482"/>
            <a:ext cx="111634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 smtClean="0">
                <a:latin typeface="思源黑体 CN Regular" panose="020B0500000000000000" pitchFamily="34" charset="-128"/>
                <a:ea typeface="思源黑体 CN Regular" panose="020B0500000000000000" pitchFamily="34" charset="-128"/>
              </a:rPr>
              <a:t>5.</a:t>
            </a:r>
            <a:r>
              <a:rPr lang="zh-TW" altLang="en-US" sz="3600" dirty="0" smtClean="0">
                <a:latin typeface="思源黑体 CN Regular" panose="020B0500000000000000" pitchFamily="34" charset="-128"/>
                <a:ea typeface="思源黑体 CN Regular" panose="020B0500000000000000" pitchFamily="34" charset="-128"/>
              </a:rPr>
              <a:t>如果挖掘這本書沒有成功，必須要等待</a:t>
            </a:r>
            <a:r>
              <a:rPr lang="en-US" altLang="zh-TW" sz="3600" dirty="0" smtClean="0">
                <a:latin typeface="思源黑体 CN Regular" panose="020B0500000000000000" pitchFamily="34" charset="-128"/>
                <a:ea typeface="思源黑体 CN Regular" panose="020B0500000000000000" pitchFamily="34" charset="-128"/>
              </a:rPr>
              <a:t>24</a:t>
            </a:r>
            <a:r>
              <a:rPr lang="zh-TW" altLang="en-US" sz="3600" dirty="0" smtClean="0">
                <a:latin typeface="思源黑体 CN Regular" panose="020B0500000000000000" pitchFamily="34" charset="-128"/>
                <a:ea typeface="思源黑体 CN Regular" panose="020B0500000000000000" pitchFamily="34" charset="-128"/>
              </a:rPr>
              <a:t>小時後才能  </a:t>
            </a:r>
            <a:endParaRPr lang="en-US" altLang="zh-TW" sz="3600" dirty="0" smtClean="0">
              <a:latin typeface="思源黑体 CN Regular" panose="020B0500000000000000" pitchFamily="34" charset="-128"/>
              <a:ea typeface="思源黑体 CN Regular" panose="020B0500000000000000" pitchFamily="34" charset="-128"/>
            </a:endParaRPr>
          </a:p>
          <a:p>
            <a:r>
              <a:rPr lang="zh-TW" altLang="en-US" sz="3600" dirty="0">
                <a:latin typeface="思源黑体 CN Regular" panose="020B0500000000000000" pitchFamily="34" charset="-128"/>
                <a:ea typeface="思源黑体 CN Regular" panose="020B0500000000000000" pitchFamily="34" charset="-128"/>
              </a:rPr>
              <a:t> </a:t>
            </a:r>
            <a:r>
              <a:rPr lang="zh-TW" altLang="en-US" sz="3600" dirty="0" smtClean="0">
                <a:latin typeface="思源黑体 CN Regular" panose="020B0500000000000000" pitchFamily="34" charset="-128"/>
                <a:ea typeface="思源黑体 CN Regular" panose="020B0500000000000000" pitchFamily="34" charset="-128"/>
              </a:rPr>
              <a:t>   再進行第二次挖掘</a:t>
            </a:r>
            <a:endParaRPr lang="zh-TW" altLang="en-US" sz="3600" dirty="0">
              <a:latin typeface="思源黑体 CN Regular" panose="020B0500000000000000" pitchFamily="34" charset="-128"/>
              <a:ea typeface="思源黑体 CN Regular" panose="020B0500000000000000" pitchFamily="34" charset="-128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854765" y="4315764"/>
            <a:ext cx="111634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 smtClean="0">
                <a:latin typeface="思源黑体 CN Regular" panose="020B0500000000000000" pitchFamily="34" charset="-128"/>
                <a:ea typeface="思源黑体 CN Regular" panose="020B0500000000000000" pitchFamily="34" charset="-128"/>
              </a:rPr>
              <a:t>6.</a:t>
            </a:r>
            <a:r>
              <a:rPr lang="zh-TW" altLang="en-US" sz="3600" dirty="0" smtClean="0">
                <a:latin typeface="思源黑体 CN Regular" panose="020B0500000000000000" pitchFamily="34" charset="-128"/>
                <a:ea typeface="思源黑体 CN Regular" panose="020B0500000000000000" pitchFamily="34" charset="-128"/>
              </a:rPr>
              <a:t>歡迎家長陪伴小朋友一起進行閱讀，有一天你的姓名</a:t>
            </a:r>
            <a:endParaRPr lang="en-US" altLang="zh-TW" sz="3600" dirty="0" smtClean="0">
              <a:latin typeface="思源黑体 CN Regular" panose="020B0500000000000000" pitchFamily="34" charset="-128"/>
              <a:ea typeface="思源黑体 CN Regular" panose="020B0500000000000000" pitchFamily="34" charset="-128"/>
            </a:endParaRPr>
          </a:p>
          <a:p>
            <a:r>
              <a:rPr lang="zh-TW" altLang="en-US" sz="3600" dirty="0">
                <a:latin typeface="思源黑体 CN Regular" panose="020B0500000000000000" pitchFamily="34" charset="-128"/>
                <a:ea typeface="思源黑体 CN Regular" panose="020B0500000000000000" pitchFamily="34" charset="-128"/>
              </a:rPr>
              <a:t> </a:t>
            </a:r>
            <a:r>
              <a:rPr lang="zh-TW" altLang="en-US" sz="3600" dirty="0" smtClean="0">
                <a:latin typeface="思源黑体 CN Regular" panose="020B0500000000000000" pitchFamily="34" charset="-128"/>
                <a:ea typeface="思源黑体 CN Regular" panose="020B0500000000000000" pitchFamily="34" charset="-128"/>
              </a:rPr>
              <a:t>  也有可能出現在排行榜中哦！</a:t>
            </a:r>
            <a:endParaRPr lang="zh-TW" altLang="en-US" sz="3600" dirty="0">
              <a:latin typeface="思源黑体 CN Regular" panose="020B0500000000000000" pitchFamily="34" charset="-128"/>
              <a:ea typeface="思源黑体 CN Regular" panose="020B0500000000000000" pitchFamily="34" charset="-128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854765" y="5463320"/>
            <a:ext cx="111634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 smtClean="0">
                <a:latin typeface="思源黑体 CN Regular" panose="020B0500000000000000" pitchFamily="34" charset="-128"/>
                <a:ea typeface="思源黑体 CN Regular" panose="020B0500000000000000" pitchFamily="34" charset="-128"/>
              </a:rPr>
              <a:t>7.</a:t>
            </a:r>
            <a:r>
              <a:rPr lang="zh-TW" altLang="en-US" sz="3600" dirty="0" smtClean="0">
                <a:latin typeface="思源黑体 CN Regular" panose="020B0500000000000000" pitchFamily="34" charset="-128"/>
                <a:ea typeface="思源黑体 CN Regular" panose="020B0500000000000000" pitchFamily="34" charset="-128"/>
              </a:rPr>
              <a:t>網站上已經有的書籍，各校會在每年採購圖書時，進</a:t>
            </a:r>
            <a:endParaRPr lang="en-US" altLang="zh-TW" sz="3600" dirty="0" smtClean="0">
              <a:latin typeface="思源黑体 CN Regular" panose="020B0500000000000000" pitchFamily="34" charset="-128"/>
              <a:ea typeface="思源黑体 CN Regular" panose="020B0500000000000000" pitchFamily="34" charset="-128"/>
            </a:endParaRPr>
          </a:p>
          <a:p>
            <a:r>
              <a:rPr lang="zh-TW" altLang="en-US" sz="3600" dirty="0">
                <a:latin typeface="思源黑体 CN Regular" panose="020B0500000000000000" pitchFamily="34" charset="-128"/>
                <a:ea typeface="思源黑体 CN Regular" panose="020B0500000000000000" pitchFamily="34" charset="-128"/>
              </a:rPr>
              <a:t> </a:t>
            </a:r>
            <a:r>
              <a:rPr lang="zh-TW" altLang="en-US" sz="3600" dirty="0" smtClean="0">
                <a:latin typeface="思源黑体 CN Regular" panose="020B0500000000000000" pitchFamily="34" charset="-128"/>
                <a:ea typeface="思源黑体 CN Regular" panose="020B0500000000000000" pitchFamily="34" charset="-128"/>
              </a:rPr>
              <a:t>  行採購，補充校內圖書室布可星球館藏！</a:t>
            </a:r>
            <a:endParaRPr lang="zh-TW" altLang="en-US" sz="3600" dirty="0">
              <a:latin typeface="思源黑体 CN Regular" panose="020B0500000000000000" pitchFamily="34" charset="-128"/>
              <a:ea typeface="思源黑体 CN Regular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8485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1416</TotalTime>
  <Words>282</Words>
  <Application>Microsoft Office PowerPoint</Application>
  <PresentationFormat>寬螢幕</PresentationFormat>
  <Paragraphs>26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6" baseType="lpstr">
      <vt:lpstr>微软雅黑</vt:lpstr>
      <vt:lpstr>宋体</vt:lpstr>
      <vt:lpstr>思源黑体 CN Regular</vt:lpstr>
      <vt:lpstr>新細明體</vt:lpstr>
      <vt:lpstr>Arial</vt:lpstr>
      <vt:lpstr>Calibri</vt:lpstr>
      <vt:lpstr>Calibri Light</vt:lpstr>
      <vt:lpstr>Office 主题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http://www.ypppt.com/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dc:description>http://www.ypppt.com/</dc:description>
  <cp:lastModifiedBy>USER</cp:lastModifiedBy>
  <cp:revision>112</cp:revision>
  <dcterms:created xsi:type="dcterms:W3CDTF">2016-02-25T11:28:42Z</dcterms:created>
  <dcterms:modified xsi:type="dcterms:W3CDTF">2020-09-26T01:04:53Z</dcterms:modified>
</cp:coreProperties>
</file>